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"/>
  </p:notesMasterIdLst>
  <p:sldIdLst>
    <p:sldId id="312" r:id="rId2"/>
  </p:sldIdLst>
  <p:sldSz cx="365760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DB71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6133" autoAdjust="0"/>
    <p:restoredTop sz="95823" autoAdjust="0"/>
  </p:normalViewPr>
  <p:slideViewPr>
    <p:cSldViewPr snapToGrid="0">
      <p:cViewPr>
        <p:scale>
          <a:sx n="33" d="100"/>
          <a:sy n="33" d="100"/>
        </p:scale>
        <p:origin x="686" y="-1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930AC-0CAE-454E-82AE-CCEF7F275F04}" type="datetimeFigureOut">
              <a:rPr lang="en-NZ" smtClean="0"/>
              <a:t>26/09/2022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5D731-ABFE-4BF9-BEFA-71EE5D3187B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23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828754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3657509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5486263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7315017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9143771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10972526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12801280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14630034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 intro:</a:t>
            </a:r>
          </a:p>
          <a:p>
            <a:endParaRPr lang="en-US" dirty="0"/>
          </a:p>
          <a:p>
            <a:r>
              <a:rPr lang="en-US" dirty="0"/>
              <a:t>30 sec run through: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C2670-3342-473C-969D-FDFF399F20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459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489452"/>
            <a:ext cx="310896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30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24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460500"/>
            <a:ext cx="7886700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460500"/>
            <a:ext cx="23202900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84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72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6838958"/>
            <a:ext cx="315468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8357858"/>
            <a:ext cx="315468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24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38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6"/>
            <a:ext cx="315468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6724652"/>
            <a:ext cx="15473360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020300"/>
            <a:ext cx="1547336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6724652"/>
            <a:ext cx="15549564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020300"/>
            <a:ext cx="15549564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04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9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78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6"/>
            <a:ext cx="185166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99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3949706"/>
            <a:ext cx="185166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02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6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6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655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hyperlink" Target="https://doi.org/jds4" TargetMode="External"/><Relationship Id="rId21" Type="http://schemas.openxmlformats.org/officeDocument/2006/relationships/image" Target="../media/image18.png"/><Relationship Id="rId7" Type="http://schemas.openxmlformats.org/officeDocument/2006/relationships/image" Target="../media/image4.jpg"/><Relationship Id="rId12" Type="http://schemas.openxmlformats.org/officeDocument/2006/relationships/image" Target="../media/image9.sv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5" Type="http://schemas.openxmlformats.org/officeDocument/2006/relationships/image" Target="../media/image12.sv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29BB8147-C368-412E-8F33-7A416DC6ABB7}"/>
              </a:ext>
            </a:extLst>
          </p:cNvPr>
          <p:cNvSpPr/>
          <p:nvPr/>
        </p:nvSpPr>
        <p:spPr>
          <a:xfrm>
            <a:off x="10798118" y="16331846"/>
            <a:ext cx="6508872" cy="68634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download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gravity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fetch.gravity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'BA'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GHF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fetch.geothermal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'losing-ebbing-2021'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set properties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data = profile.make_data_dict(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[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"Bouguer gravity"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	 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"Geothermal heat flux"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[gravity, GHF],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[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"blue"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"red"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])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draw profile location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lines = maps.draw_lines()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line = utils.shapes_to_df(lines)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plot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profile.plot_profile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lvl="1"/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method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"polyline"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lvl="1"/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polyline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line, </a:t>
            </a:r>
          </a:p>
          <a:p>
            <a:pPr lvl="1"/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num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lvl="1"/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data_dict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data, </a:t>
            </a:r>
          </a:p>
          <a:p>
            <a:pPr lvl="1"/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add_map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2" name="silent presenter">
            <a:extLst>
              <a:ext uri="{FF2B5EF4-FFF2-40B4-BE49-F238E27FC236}">
                <a16:creationId xmlns:a16="http://schemas.microsoft.com/office/drawing/2014/main" id="{EC86DA8B-8163-4552-8FA4-435C18CFF2A9}"/>
              </a:ext>
            </a:extLst>
          </p:cNvPr>
          <p:cNvSpPr/>
          <p:nvPr/>
        </p:nvSpPr>
        <p:spPr>
          <a:xfrm>
            <a:off x="0" y="0"/>
            <a:ext cx="36589618" cy="27862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698"/>
            <a:endParaRPr lang="en-US" sz="1125" dirty="0">
              <a:solidFill>
                <a:schemeClr val="accent1">
                  <a:lumMod val="75000"/>
                </a:schemeClr>
              </a:solidFill>
              <a:latin typeface="Calibri" panose="020F0502020204030204"/>
            </a:endParaRPr>
          </a:p>
        </p:txBody>
      </p:sp>
      <p:sp>
        <p:nvSpPr>
          <p:cNvPr id="31" name="Title 4">
            <a:extLst>
              <a:ext uri="{FF2B5EF4-FFF2-40B4-BE49-F238E27FC236}">
                <a16:creationId xmlns:a16="http://schemas.microsoft.com/office/drawing/2014/main" id="{B6829E4F-0FCB-4A9E-85D5-81650A78DAF2}"/>
              </a:ext>
            </a:extLst>
          </p:cNvPr>
          <p:cNvSpPr txBox="1">
            <a:spLocks/>
          </p:cNvSpPr>
          <p:nvPr/>
        </p:nvSpPr>
        <p:spPr>
          <a:xfrm>
            <a:off x="0" y="341317"/>
            <a:ext cx="36589618" cy="3080084"/>
          </a:xfrm>
          <a:prstGeom prst="rect">
            <a:avLst/>
          </a:prstGeom>
        </p:spPr>
        <p:txBody>
          <a:bodyPr vert="horz" lIns="274320" tIns="137160" rIns="274320" bIns="137160" rtlCol="0" anchor="t">
            <a:noAutofit/>
          </a:bodyPr>
          <a:lstStyle>
            <a:lvl1pPr algn="ctr" defTabSz="9142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Antarctic-Plots </a:t>
            </a:r>
          </a:p>
          <a:p>
            <a:r>
              <a:rPr lang="en-US" sz="48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 Python package to help </a:t>
            </a:r>
            <a:r>
              <a:rPr lang="en-US" sz="54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download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, </a:t>
            </a:r>
            <a:r>
              <a:rPr lang="en-US" sz="54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visualize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, </a:t>
            </a:r>
            <a:r>
              <a:rPr lang="en-US" sz="48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and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n-US" sz="54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present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n-US" sz="48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Antarctic datasets</a:t>
            </a:r>
            <a:endParaRPr lang="en-US" sz="5400" spc="225" dirty="0">
              <a:solidFill>
                <a:schemeClr val="bg1"/>
              </a:solidFill>
              <a:latin typeface="Lato Black" panose="020F0A02020204030203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7C03B7-7FE7-437B-A1D6-3BDBA2BC3582}"/>
              </a:ext>
            </a:extLst>
          </p:cNvPr>
          <p:cNvSpPr txBox="1"/>
          <p:nvPr/>
        </p:nvSpPr>
        <p:spPr>
          <a:xfrm>
            <a:off x="217053" y="25525429"/>
            <a:ext cx="47239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b="1" dirty="0">
                <a:solidFill>
                  <a:schemeClr val="accent6">
                    <a:lumMod val="75000"/>
                  </a:schemeClr>
                </a:solidFill>
                <a:latin typeface="Lato Black" panose="020F0A02020204030203"/>
              </a:rPr>
              <a:t>Try it on your phone:</a:t>
            </a:r>
          </a:p>
          <a:p>
            <a:r>
              <a:rPr lang="en-NZ" sz="2000" dirty="0">
                <a:solidFill>
                  <a:schemeClr val="accent6">
                    <a:lumMod val="75000"/>
                  </a:schemeClr>
                </a:solidFill>
                <a:latin typeface="Lato Black" panose="020F0A02020204030203"/>
              </a:rPr>
              <a:t>Open a Binder environment</a:t>
            </a:r>
          </a:p>
          <a:p>
            <a:r>
              <a:rPr lang="en-NZ" sz="2000" dirty="0">
                <a:solidFill>
                  <a:schemeClr val="accent6">
                    <a:lumMod val="75000"/>
                  </a:schemeClr>
                </a:solidFill>
                <a:latin typeface="Lato Black" panose="020F0A02020204030203"/>
              </a:rPr>
              <a:t>https://bndr.it/54sde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F9A2B5D-2A98-4C21-9105-3B81FB9C0BBD}"/>
              </a:ext>
            </a:extLst>
          </p:cNvPr>
          <p:cNvSpPr txBox="1"/>
          <p:nvPr/>
        </p:nvSpPr>
        <p:spPr>
          <a:xfrm>
            <a:off x="5803468" y="25544397"/>
            <a:ext cx="44779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b="1" dirty="0">
                <a:solidFill>
                  <a:schemeClr val="accent1"/>
                </a:solidFill>
                <a:latin typeface="Lato Black" panose="020F0A02020204030203"/>
              </a:rPr>
              <a:t>Download the poster:</a:t>
            </a:r>
          </a:p>
          <a:p>
            <a:r>
              <a:rPr lang="en-NZ" sz="2000" dirty="0">
                <a:solidFill>
                  <a:schemeClr val="accent1"/>
                </a:solidFill>
                <a:latin typeface="Lato Black" panose="020F0A02020204030203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https://doi.org/jds4</a:t>
            </a:r>
            <a:endParaRPr lang="en-NZ" sz="2000" dirty="0">
              <a:solidFill>
                <a:schemeClr val="accent1"/>
              </a:solidFill>
              <a:latin typeface="Lato Black" panose="020F0A02020204030203"/>
            </a:endParaRPr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F3B498E4-AB98-4358-918F-347666D71C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315" t="13575" r="7485" b="54158"/>
          <a:stretch/>
        </p:blipFill>
        <p:spPr>
          <a:xfrm>
            <a:off x="33881442" y="311278"/>
            <a:ext cx="2081934" cy="2209953"/>
          </a:xfrm>
          <a:prstGeom prst="roundRect">
            <a:avLst>
              <a:gd name="adj" fmla="val 1808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FA4BD5B0-A3EE-4B7D-B656-26291139EA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5270" y="23171816"/>
            <a:ext cx="7374010" cy="1346558"/>
          </a:xfrm>
          <a:prstGeom prst="rect">
            <a:avLst/>
          </a:prstGeom>
        </p:spPr>
      </p:pic>
      <p:pic>
        <p:nvPicPr>
          <p:cNvPr id="73" name="Picture 72" descr="Logo, company name&#10;&#10;Description automatically generated">
            <a:extLst>
              <a:ext uri="{FF2B5EF4-FFF2-40B4-BE49-F238E27FC236}">
                <a16:creationId xmlns:a16="http://schemas.microsoft.com/office/drawing/2014/main" id="{5D06F530-4C68-45CF-B59B-3749586A62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00591" y="25317433"/>
            <a:ext cx="4908884" cy="1658076"/>
          </a:xfrm>
          <a:prstGeom prst="rect">
            <a:avLst/>
          </a:prstGeom>
        </p:spPr>
      </p:pic>
      <p:pic>
        <p:nvPicPr>
          <p:cNvPr id="78" name="Picture 77" descr="A picture containing shape&#10;&#10;Description automatically generated">
            <a:extLst>
              <a:ext uri="{FF2B5EF4-FFF2-40B4-BE49-F238E27FC236}">
                <a16:creationId xmlns:a16="http://schemas.microsoft.com/office/drawing/2014/main" id="{BF773D3C-E502-4054-8AB7-7325278A6F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337" y="370148"/>
            <a:ext cx="2036743" cy="2036743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C5E0CD2-D433-4759-9F4B-4FB3361FCD29}"/>
              </a:ext>
            </a:extLst>
          </p:cNvPr>
          <p:cNvGrpSpPr/>
          <p:nvPr/>
        </p:nvGrpSpPr>
        <p:grpSpPr>
          <a:xfrm>
            <a:off x="10537829" y="3153937"/>
            <a:ext cx="13011260" cy="7849459"/>
            <a:chOff x="10474382" y="3797110"/>
            <a:chExt cx="13011260" cy="7849459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0294849-EC05-4E2F-9055-B3BE1E17ACB5}"/>
                </a:ext>
              </a:extLst>
            </p:cNvPr>
            <p:cNvSpPr txBox="1"/>
            <p:nvPr/>
          </p:nvSpPr>
          <p:spPr>
            <a:xfrm>
              <a:off x="10742673" y="3797110"/>
              <a:ext cx="12554250" cy="2000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n-US" sz="3600" b="1" dirty="0">
                  <a:solidFill>
                    <a:srgbClr val="0000FF"/>
                  </a:solidFill>
                  <a:latin typeface="Consolas" panose="020B0609020204030204" pitchFamily="49" charset="0"/>
                </a:rPr>
                <a:t>from</a:t>
              </a:r>
              <a:r>
                <a:rPr lang="en-US" sz="3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antarctic_plots </a:t>
              </a:r>
              <a:r>
                <a:rPr lang="en-US" sz="3600" b="1" dirty="0">
                  <a:solidFill>
                    <a:srgbClr val="0000FF"/>
                  </a:solidFill>
                  <a:latin typeface="Consolas" panose="020B0609020204030204" pitchFamily="49" charset="0"/>
                </a:rPr>
                <a:t>import</a:t>
              </a:r>
              <a:r>
                <a:rPr lang="en-US" sz="3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4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maps</a:t>
              </a:r>
              <a:endParaRPr lang="en-NZ" sz="3600" b="1" dirty="0">
                <a:latin typeface="Consolas" panose="020B0609020204030204" pitchFamily="49" charset="0"/>
              </a:endParaRPr>
            </a:p>
            <a:p>
              <a:pPr marL="45720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latin typeface="Lato" panose="020F0502020204030203" pitchFamily="34" charset="0"/>
                  <a:cs typeface="Segoe UI" panose="020B0502040204020203" pitchFamily="34" charset="0"/>
                </a:rPr>
                <a:t>easily create high-quality maps (uses </a:t>
              </a:r>
              <a:r>
                <a:rPr lang="en-NZ" sz="2800" b="1" dirty="0" err="1">
                  <a:latin typeface="Lato" panose="020F0502020204030203" pitchFamily="34" charset="0"/>
                  <a:cs typeface="Segoe UI" panose="020B0502040204020203" pitchFamily="34" charset="0"/>
                </a:rPr>
                <a:t>PyGMT</a:t>
              </a:r>
              <a:r>
                <a:rPr lang="en-NZ" sz="2800" b="1" dirty="0">
                  <a:latin typeface="Lato" panose="020F0502020204030203" pitchFamily="34" charset="0"/>
                  <a:cs typeface="Segoe UI" panose="020B0502040204020203" pitchFamily="34" charset="0"/>
                </a:rPr>
                <a:t> </a:t>
              </a:r>
              <a:r>
                <a:rPr lang="en-NZ" sz="2800" dirty="0">
                  <a:latin typeface="Lato" panose="020F0502020204030203" pitchFamily="34" charset="0"/>
                  <a:cs typeface="Segoe UI" panose="020B0502040204020203" pitchFamily="34" charset="0"/>
                </a:rPr>
                <a:t>in the background)</a:t>
              </a:r>
              <a:endParaRPr lang="en-NZ" sz="2800" b="1" dirty="0">
                <a:latin typeface="Lato" panose="020F0502020204030203" pitchFamily="34" charset="0"/>
                <a:cs typeface="Segoe UI" panose="020B0502040204020203" pitchFamily="34" charset="0"/>
              </a:endParaRPr>
            </a:p>
            <a:p>
              <a:pPr marL="45720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latin typeface="Lato" panose="020F0502020204030203" pitchFamily="34" charset="0"/>
                  <a:cs typeface="Segoe UI" panose="020B0502040204020203" pitchFamily="34" charset="0"/>
                </a:rPr>
                <a:t>use independently or use it as an extension to </a:t>
              </a:r>
              <a:r>
                <a:rPr lang="en-NZ" sz="2800" b="1" dirty="0" err="1">
                  <a:latin typeface="Lato" panose="020F0502020204030203" pitchFamily="34" charset="0"/>
                  <a:cs typeface="Segoe UI" panose="020B0502040204020203" pitchFamily="34" charset="0"/>
                </a:rPr>
                <a:t>PyGMT</a:t>
              </a:r>
              <a:endParaRPr lang="en-NZ" sz="2800" dirty="0">
                <a:latin typeface="Lato" panose="020F050202020403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BF7FA7CD-40E2-4731-B314-A0540CB87A7E}"/>
                </a:ext>
              </a:extLst>
            </p:cNvPr>
            <p:cNvSpPr/>
            <p:nvPr/>
          </p:nvSpPr>
          <p:spPr>
            <a:xfrm>
              <a:off x="10650400" y="6054770"/>
              <a:ext cx="5790605" cy="5324535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download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ice_thickness = fetch.bedmachine(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layer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"thickness"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 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region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regions.amery_ice_shelf, 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spacing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098658"/>
                  </a:solidFill>
                  <a:latin typeface="Consolas" panose="020B0609020204030204" pitchFamily="49" charset="0"/>
                </a:rPr>
                <a:t>1000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</a:p>
            <a:p>
              <a:b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</a:br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plot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fig = maps.plot_grd(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grid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ice_thickness,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cmap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"cool"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coast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True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title</a:t>
              </a:r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US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"Amery Ice Shelf thickness"</a:t>
              </a:r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sz="2000" dirty="0" err="1">
                  <a:solidFill>
                    <a:srgbClr val="001080"/>
                  </a:solidFill>
                  <a:latin typeface="Consolas" panose="020B0609020204030204" pitchFamily="49" charset="0"/>
                </a:rPr>
                <a:t>cbar_label</a:t>
              </a:r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US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"Ice thickness (m)"</a:t>
              </a:r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inset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True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scalebar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True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</a:p>
            <a:p>
              <a:b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</a:b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fig.show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()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2D1B2B8-853C-42C8-A9FE-EE5760095599}"/>
                </a:ext>
              </a:extLst>
            </p:cNvPr>
            <p:cNvSpPr/>
            <p:nvPr/>
          </p:nvSpPr>
          <p:spPr>
            <a:xfrm>
              <a:off x="10474382" y="3840125"/>
              <a:ext cx="13011260" cy="780644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4E49CF0-FA14-4935-BFE5-6021C01E9116}"/>
              </a:ext>
            </a:extLst>
          </p:cNvPr>
          <p:cNvGrpSpPr/>
          <p:nvPr/>
        </p:nvGrpSpPr>
        <p:grpSpPr>
          <a:xfrm>
            <a:off x="477090" y="13803349"/>
            <a:ext cx="9699308" cy="10802430"/>
            <a:chOff x="308649" y="13923664"/>
            <a:chExt cx="9699308" cy="10802430"/>
          </a:xfrm>
        </p:grpSpPr>
        <p:pic>
          <p:nvPicPr>
            <p:cNvPr id="159" name="Picture 158" descr="Diagram&#10;&#10;Description automatically generated">
              <a:extLst>
                <a:ext uri="{FF2B5EF4-FFF2-40B4-BE49-F238E27FC236}">
                  <a16:creationId xmlns:a16="http://schemas.microsoft.com/office/drawing/2014/main" id="{78423666-C123-41E3-B571-9C523904E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782307" y="16680852"/>
              <a:ext cx="6526735" cy="6526735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5CE7BC-EBCD-44E2-A866-EB6FE698472E}"/>
                </a:ext>
              </a:extLst>
            </p:cNvPr>
            <p:cNvSpPr/>
            <p:nvPr/>
          </p:nvSpPr>
          <p:spPr>
            <a:xfrm>
              <a:off x="308649" y="13982673"/>
              <a:ext cx="9699308" cy="10743421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7E05733-20DF-4BB6-B0D4-384F054DEEF9}"/>
                </a:ext>
              </a:extLst>
            </p:cNvPr>
            <p:cNvSpPr txBox="1"/>
            <p:nvPr/>
          </p:nvSpPr>
          <p:spPr>
            <a:xfrm>
              <a:off x="412782" y="13923664"/>
              <a:ext cx="9595175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spcBef>
                  <a:spcPts val="600"/>
                </a:spcBef>
                <a:spcAft>
                  <a:spcPts val="600"/>
                </a:spcAft>
              </a:pPr>
              <a:r>
                <a:rPr lang="en-US" sz="3600" b="1" dirty="0">
                  <a:solidFill>
                    <a:srgbClr val="0000FF"/>
                  </a:solidFill>
                  <a:latin typeface="Consolas" panose="020B0609020204030204" pitchFamily="49" charset="0"/>
                </a:rPr>
                <a:t>from</a:t>
              </a:r>
              <a:r>
                <a:rPr lang="en-US" sz="3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antarctic_plots </a:t>
              </a:r>
              <a:r>
                <a:rPr lang="en-US" sz="3600" b="1" dirty="0">
                  <a:solidFill>
                    <a:srgbClr val="0000FF"/>
                  </a:solidFill>
                  <a:latin typeface="Consolas" panose="020B0609020204030204" pitchFamily="49" charset="0"/>
                </a:rPr>
                <a:t>import</a:t>
              </a:r>
              <a:r>
                <a:rPr lang="en-US" sz="3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4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regions</a:t>
              </a:r>
              <a:endParaRPr lang="en-NZ" sz="3600" b="1" dirty="0">
                <a:solidFill>
                  <a:prstClr val="black"/>
                </a:solidFill>
                <a:latin typeface="Consolas" panose="020B0609020204030204" pitchFamily="49" charset="0"/>
              </a:endParaRPr>
            </a:p>
            <a:p>
              <a:pPr marL="457200" lvl="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solidFill>
                    <a:prstClr val="black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helps with defining geographic regions</a:t>
              </a:r>
            </a:p>
            <a:p>
              <a:pPr marL="457200" lvl="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solidFill>
                    <a:prstClr val="black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pre-set regions for common areas</a:t>
              </a:r>
            </a:p>
            <a:p>
              <a:pPr marL="457200" lvl="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solidFill>
                    <a:prstClr val="black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custom regions from an interactive map</a:t>
              </a:r>
              <a:endParaRPr lang="en-NZ" sz="2800" dirty="0">
                <a:latin typeface="Lato" panose="020F050202020403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9BA508C-77D9-48BB-96B7-9C2BFB69ED04}"/>
              </a:ext>
            </a:extLst>
          </p:cNvPr>
          <p:cNvGrpSpPr/>
          <p:nvPr/>
        </p:nvGrpSpPr>
        <p:grpSpPr>
          <a:xfrm>
            <a:off x="501153" y="5630780"/>
            <a:ext cx="9675245" cy="7868001"/>
            <a:chOff x="308649" y="5823284"/>
            <a:chExt cx="9675245" cy="786800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5B006A-C26F-44C1-A3A9-A6BDAC37E54C}"/>
                </a:ext>
              </a:extLst>
            </p:cNvPr>
            <p:cNvSpPr/>
            <p:nvPr/>
          </p:nvSpPr>
          <p:spPr>
            <a:xfrm>
              <a:off x="308649" y="5823284"/>
              <a:ext cx="9675245" cy="7868001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B7C339D-09EA-423E-B625-4C307BACBA3C}"/>
                </a:ext>
              </a:extLst>
            </p:cNvPr>
            <p:cNvGrpSpPr/>
            <p:nvPr/>
          </p:nvGrpSpPr>
          <p:grpSpPr>
            <a:xfrm>
              <a:off x="421900" y="5890039"/>
              <a:ext cx="9468058" cy="7668168"/>
              <a:chOff x="470026" y="5938165"/>
              <a:chExt cx="9468058" cy="7668168"/>
            </a:xfrm>
          </p:grpSpPr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940890B3-61E5-4523-89C7-A17E6E0942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56586" y="12066492"/>
                <a:ext cx="6538401" cy="1539841"/>
              </a:xfrm>
              <a:prstGeom prst="rect">
                <a:avLst/>
              </a:prstGeom>
            </p:spPr>
          </p:pic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E9019415-984D-4B83-A8DD-9375582A2750}"/>
                  </a:ext>
                </a:extLst>
              </p:cNvPr>
              <p:cNvSpPr/>
              <p:nvPr/>
            </p:nvSpPr>
            <p:spPr>
              <a:xfrm>
                <a:off x="470026" y="9350857"/>
                <a:ext cx="9436418" cy="3524042"/>
              </a:xfrm>
              <a:prstGeom prst="rect">
                <a:avLst/>
              </a:prstGeom>
            </p:spPr>
            <p:txBody>
              <a:bodyPr wrap="square" numCol="2">
                <a:spAutoFit/>
              </a:bodyPr>
              <a:lstStyle/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Bedmachine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Bedmap2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DeepBedMap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Geothermal heat flux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Gravity 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NZ" sz="2800" dirty="0">
                  <a:latin typeface="Consolas" panose="020B0609020204030204" pitchFamily="49" charset="0"/>
                </a:endParaRP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Magnetics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Grounding line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Coastline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Satellite imagery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Ice velocity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F174C14-54E4-4875-A7A7-9E44F40E363C}"/>
                  </a:ext>
                </a:extLst>
              </p:cNvPr>
              <p:cNvSpPr txBox="1"/>
              <p:nvPr/>
            </p:nvSpPr>
            <p:spPr>
              <a:xfrm>
                <a:off x="501666" y="5938165"/>
                <a:ext cx="9436418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3600" b="1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from</a:t>
                </a:r>
                <a:r>
                  <a:rPr lang="en-US" sz="36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antarctic_plots </a:t>
                </a:r>
                <a:r>
                  <a:rPr lang="en-US" sz="3600" b="1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import</a:t>
                </a:r>
                <a:r>
                  <a:rPr lang="en-US" sz="36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48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fetch</a:t>
                </a:r>
                <a:endParaRPr lang="en-NZ" sz="3600" b="1" dirty="0">
                  <a:solidFill>
                    <a:prstClr val="black"/>
                  </a:solidFill>
                  <a:latin typeface="Consolas" panose="020B0609020204030204" pitchFamily="49" charset="0"/>
                </a:endParaRP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download, store and retrieve datasets</a:t>
                </a: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no need to remember file paths</a:t>
                </a: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enables reproducible and shareable code</a:t>
                </a: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easy to add more datasets!</a:t>
                </a:r>
              </a:p>
            </p:txBody>
          </p: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AFC1F5EB-907A-4FAD-838D-154AACD32CB4}"/>
              </a:ext>
            </a:extLst>
          </p:cNvPr>
          <p:cNvSpPr txBox="1"/>
          <p:nvPr/>
        </p:nvSpPr>
        <p:spPr>
          <a:xfrm>
            <a:off x="470026" y="2997222"/>
            <a:ext cx="943641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285698">
              <a:spcBef>
                <a:spcPts val="600"/>
              </a:spcBef>
              <a:spcAft>
                <a:spcPts val="600"/>
              </a:spcAft>
            </a:pPr>
            <a:r>
              <a:rPr lang="en-US" sz="4400" b="1" dirty="0">
                <a:solidFill>
                  <a:srgbClr val="4472C4">
                    <a:lumMod val="75000"/>
                  </a:srgbClr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Introduction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Antarctic-Plots is a new Python package developed to help with conducting Antarctic science. The 5 modules shown here provide tools to help with a variety of uses.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05E8303-58B1-4FC8-B29C-2C85F880E271}"/>
              </a:ext>
            </a:extLst>
          </p:cNvPr>
          <p:cNvGrpSpPr/>
          <p:nvPr/>
        </p:nvGrpSpPr>
        <p:grpSpPr>
          <a:xfrm>
            <a:off x="17455962" y="12474241"/>
            <a:ext cx="6417424" cy="11264002"/>
            <a:chOff x="24231314" y="18396112"/>
            <a:chExt cx="5194942" cy="9118275"/>
          </a:xfrm>
        </p:grpSpPr>
        <p:pic>
          <p:nvPicPr>
            <p:cNvPr id="88" name="Picture 87" descr="Chart, histogram&#10;&#10;Description automatically generated">
              <a:extLst>
                <a:ext uri="{FF2B5EF4-FFF2-40B4-BE49-F238E27FC236}">
                  <a16:creationId xmlns:a16="http://schemas.microsoft.com/office/drawing/2014/main" id="{42D9B468-48E2-40D2-8840-D3129D8610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" r="58903"/>
            <a:stretch/>
          </p:blipFill>
          <p:spPr>
            <a:xfrm>
              <a:off x="24579257" y="18396112"/>
              <a:ext cx="4463856" cy="4643631"/>
            </a:xfrm>
            <a:prstGeom prst="rect">
              <a:avLst/>
            </a:prstGeom>
          </p:spPr>
        </p:pic>
        <p:pic>
          <p:nvPicPr>
            <p:cNvPr id="71" name="Picture 70" descr="Chart, histogram&#10;&#10;Description automatically generated">
              <a:extLst>
                <a:ext uri="{FF2B5EF4-FFF2-40B4-BE49-F238E27FC236}">
                  <a16:creationId xmlns:a16="http://schemas.microsoft.com/office/drawing/2014/main" id="{0C93E6DE-EFCF-4029-BFD1-03048BBBB4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0922" r="13618"/>
            <a:stretch/>
          </p:blipFill>
          <p:spPr>
            <a:xfrm>
              <a:off x="24231314" y="22870756"/>
              <a:ext cx="4937933" cy="4643631"/>
            </a:xfrm>
            <a:prstGeom prst="rect">
              <a:avLst/>
            </a:prstGeom>
          </p:spPr>
        </p:pic>
        <p:pic>
          <p:nvPicPr>
            <p:cNvPr id="32" name="Picture 31" descr="Chart, histogram&#10;&#10;Description automatically generated">
              <a:extLst>
                <a:ext uri="{FF2B5EF4-FFF2-40B4-BE49-F238E27FC236}">
                  <a16:creationId xmlns:a16="http://schemas.microsoft.com/office/drawing/2014/main" id="{1FA250B1-A0BE-4203-8680-A158C07B59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84073" t="85954" b="3772"/>
            <a:stretch/>
          </p:blipFill>
          <p:spPr>
            <a:xfrm>
              <a:off x="27142960" y="23228417"/>
              <a:ext cx="1652919" cy="45583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754708-B40B-4CCF-88EA-D6014020C8D0}"/>
                </a:ext>
              </a:extLst>
            </p:cNvPr>
            <p:cNvSpPr/>
            <p:nvPr/>
          </p:nvSpPr>
          <p:spPr>
            <a:xfrm>
              <a:off x="28975406" y="26669817"/>
              <a:ext cx="450850" cy="6904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D71DA93A-B2BB-452B-9FC4-42831CD0658C}"/>
              </a:ext>
            </a:extLst>
          </p:cNvPr>
          <p:cNvSpPr txBox="1"/>
          <p:nvPr/>
        </p:nvSpPr>
        <p:spPr>
          <a:xfrm>
            <a:off x="10780367" y="11466860"/>
            <a:ext cx="12410527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antarctic_plots </a:t>
            </a: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800" b="1" dirty="0">
                <a:solidFill>
                  <a:srgbClr val="000000"/>
                </a:solidFill>
                <a:latin typeface="Consolas" panose="020B0609020204030204" pitchFamily="49" charset="0"/>
              </a:rPr>
              <a:t>profile</a:t>
            </a:r>
            <a:endParaRPr lang="en-NZ" sz="3600" b="1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457200" lvl="0" indent="-4572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sample of datasets along lines</a:t>
            </a:r>
          </a:p>
          <a:p>
            <a:pPr marL="457200" lvl="0" indent="-4572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plot cross sections and profiles</a:t>
            </a:r>
          </a:p>
          <a:p>
            <a:pPr marL="457200" lvl="0" indent="-4572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3 methods of defining a profile line: </a:t>
            </a:r>
            <a:endParaRPr lang="en-NZ" sz="1200" dirty="0">
              <a:solidFill>
                <a:prstClr val="black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straight line between 2 points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shapefile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interactively draw a line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E2788E5-048C-46F4-8A23-6E698EBA07B2}"/>
              </a:ext>
            </a:extLst>
          </p:cNvPr>
          <p:cNvSpPr/>
          <p:nvPr/>
        </p:nvSpPr>
        <p:spPr>
          <a:xfrm>
            <a:off x="10537829" y="11370715"/>
            <a:ext cx="13011260" cy="1323506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F749CBE-866A-402B-B25E-A771C591E87C}"/>
              </a:ext>
            </a:extLst>
          </p:cNvPr>
          <p:cNvGrpSpPr/>
          <p:nvPr/>
        </p:nvGrpSpPr>
        <p:grpSpPr>
          <a:xfrm>
            <a:off x="23873387" y="3170582"/>
            <a:ext cx="12275296" cy="21435196"/>
            <a:chOff x="10411331" y="11452561"/>
            <a:chExt cx="12275296" cy="2143519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AB02ABD-09F1-4BCE-B747-F266FC14C5F4}"/>
                </a:ext>
              </a:extLst>
            </p:cNvPr>
            <p:cNvSpPr/>
            <p:nvPr/>
          </p:nvSpPr>
          <p:spPr>
            <a:xfrm>
              <a:off x="11645492" y="14024696"/>
              <a:ext cx="9899192" cy="31700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define a region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region = 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regions.pine_island_glacier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b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</a:br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download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bedmachine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fetch.bedmachine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"bed"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spacing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098658"/>
                  </a:solidFill>
                  <a:latin typeface="Consolas" panose="020B0609020204030204" pitchFamily="49" charset="0"/>
                </a:rPr>
                <a:t>1e3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region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=region)</a:t>
              </a:r>
            </a:p>
            <a:p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bedmap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fetch.bedmap2(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"bed"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spacing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098658"/>
                  </a:solidFill>
                  <a:latin typeface="Consolas" panose="020B0609020204030204" pitchFamily="49" charset="0"/>
                </a:rPr>
                <a:t>1e3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region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=region)</a:t>
              </a:r>
            </a:p>
            <a:p>
              <a:b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</a:br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compare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dif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grid1, grid2 = 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utils.grd_compare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bedmachine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bedmap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plot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True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g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rid1_name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</a:t>
              </a:r>
              <a:r>
                <a:rPr lang="en-NZ" sz="2000" dirty="0" err="1">
                  <a:solidFill>
                    <a:srgbClr val="A31515"/>
                  </a:solidFill>
                  <a:latin typeface="Consolas" panose="020B0609020204030204" pitchFamily="49" charset="0"/>
                </a:rPr>
                <a:t>bedmachine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 bed"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grid2_name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"bedmap2 bed"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35AA5F5-A76B-4C4B-A4C9-6E6BFC7D276D}"/>
                </a:ext>
              </a:extLst>
            </p:cNvPr>
            <p:cNvGrpSpPr/>
            <p:nvPr/>
          </p:nvGrpSpPr>
          <p:grpSpPr>
            <a:xfrm>
              <a:off x="10411331" y="11452561"/>
              <a:ext cx="12275296" cy="21435196"/>
              <a:chOff x="10296976" y="3212776"/>
              <a:chExt cx="12275296" cy="21435196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23FB66E-766B-4E7F-8B1D-7A39F3FCA2D3}"/>
                  </a:ext>
                </a:extLst>
              </p:cNvPr>
              <p:cNvSpPr txBox="1"/>
              <p:nvPr/>
            </p:nvSpPr>
            <p:spPr>
              <a:xfrm>
                <a:off x="10607922" y="3212776"/>
                <a:ext cx="11745623" cy="2431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3600" b="1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from</a:t>
                </a:r>
                <a:r>
                  <a:rPr lang="en-US" sz="36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antarctic_plots </a:t>
                </a:r>
                <a:r>
                  <a:rPr lang="en-US" sz="3600" b="1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import</a:t>
                </a:r>
                <a:r>
                  <a:rPr lang="en-US" sz="36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NZ" sz="48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utils</a:t>
                </a:r>
                <a:endParaRPr lang="en-NZ" sz="3600" b="1" dirty="0">
                  <a:solidFill>
                    <a:prstClr val="black"/>
                  </a:solidFill>
                  <a:latin typeface="Consolas" panose="020B0609020204030204" pitchFamily="49" charset="0"/>
                </a:endParaRP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useful functions for general geoscience applications</a:t>
                </a: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ex. compare two grids, fit a trend to a grid, mask grids based on shapefiles, various coordinate conversions</a:t>
                </a:r>
                <a:endParaRPr lang="en-NZ" sz="3200" dirty="0">
                  <a:solidFill>
                    <a:prstClr val="black"/>
                  </a:solidFill>
                  <a:latin typeface="Lato" panose="020F050202020403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B9B9AD63-76B9-4ECF-81F9-E5D4403A7753}"/>
                  </a:ext>
                </a:extLst>
              </p:cNvPr>
              <p:cNvSpPr/>
              <p:nvPr/>
            </p:nvSpPr>
            <p:spPr>
              <a:xfrm>
                <a:off x="10296976" y="3239145"/>
                <a:ext cx="12275296" cy="21408827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Z"/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0A11E7C-9B74-406D-9D1D-F64FE38BBC9E}"/>
              </a:ext>
            </a:extLst>
          </p:cNvPr>
          <p:cNvGrpSpPr/>
          <p:nvPr/>
        </p:nvGrpSpPr>
        <p:grpSpPr>
          <a:xfrm>
            <a:off x="12701367" y="25162884"/>
            <a:ext cx="7515057" cy="1561097"/>
            <a:chOff x="11521537" y="25244604"/>
            <a:chExt cx="8494038" cy="1764460"/>
          </a:xfrm>
        </p:grpSpPr>
        <p:pic>
          <p:nvPicPr>
            <p:cNvPr id="25" name="Graphic 24" descr="Home">
              <a:extLst>
                <a:ext uri="{FF2B5EF4-FFF2-40B4-BE49-F238E27FC236}">
                  <a16:creationId xmlns:a16="http://schemas.microsoft.com/office/drawing/2014/main" id="{2E0523DB-1E81-4DC1-8D11-B9E1ACD79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1572894" y="25844599"/>
              <a:ext cx="549473" cy="54947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8D1117-DDCB-44EF-A932-49B5D1403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1596957" y="26509708"/>
              <a:ext cx="499356" cy="499356"/>
            </a:xfrm>
            <a:prstGeom prst="rect">
              <a:avLst/>
            </a:prstGeom>
          </p:spPr>
        </p:pic>
        <p:pic>
          <p:nvPicPr>
            <p:cNvPr id="33" name="Graphic 32" descr="Envelope">
              <a:extLst>
                <a:ext uri="{FF2B5EF4-FFF2-40B4-BE49-F238E27FC236}">
                  <a16:creationId xmlns:a16="http://schemas.microsoft.com/office/drawing/2014/main" id="{42C7ABA5-7D34-4A49-8B73-15B3C89ED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521537" y="25244604"/>
              <a:ext cx="652185" cy="652185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77BDC51-14E7-42CA-B6A0-9561159F2B37}"/>
                </a:ext>
              </a:extLst>
            </p:cNvPr>
            <p:cNvSpPr txBox="1"/>
            <p:nvPr/>
          </p:nvSpPr>
          <p:spPr>
            <a:xfrm>
              <a:off x="12434010" y="25293159"/>
              <a:ext cx="7581565" cy="17045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spcBef>
                  <a:spcPts val="600"/>
                </a:spcBef>
                <a:spcAft>
                  <a:spcPts val="600"/>
                </a:spcAft>
              </a:pPr>
              <a:r>
                <a:rPr lang="en-NZ" sz="2400" dirty="0">
                  <a:solidFill>
                    <a:schemeClr val="accent1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matt.d.tankersley@gmail.com</a:t>
              </a:r>
            </a:p>
            <a:p>
              <a:pPr lvl="0">
                <a:spcBef>
                  <a:spcPts val="600"/>
                </a:spcBef>
                <a:spcAft>
                  <a:spcPts val="600"/>
                </a:spcAft>
              </a:pPr>
              <a:r>
                <a:rPr lang="en-NZ" sz="2400" dirty="0">
                  <a:solidFill>
                    <a:schemeClr val="accent1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http://antarctic-plots.rtfd.io/</a:t>
              </a:r>
            </a:p>
            <a:p>
              <a:pPr lvl="0">
                <a:spcBef>
                  <a:spcPts val="600"/>
                </a:spcBef>
                <a:spcAft>
                  <a:spcPts val="600"/>
                </a:spcAft>
              </a:pPr>
              <a:r>
                <a:rPr lang="en-NZ" sz="2400" dirty="0">
                  <a:solidFill>
                    <a:schemeClr val="accent1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https://github.com/mdtanker/antarctic_plots</a:t>
              </a:r>
            </a:p>
          </p:txBody>
        </p:sp>
      </p:grpSp>
      <p:pic>
        <p:nvPicPr>
          <p:cNvPr id="45" name="Picture 44" descr="Logo, company name&#10;&#10;Description automatically generated">
            <a:extLst>
              <a:ext uri="{FF2B5EF4-FFF2-40B4-BE49-F238E27FC236}">
                <a16:creationId xmlns:a16="http://schemas.microsoft.com/office/drawing/2014/main" id="{BC03D2EC-173F-45E9-8C63-61F015DD791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3098461" y="25285126"/>
            <a:ext cx="3081508" cy="1668417"/>
          </a:xfrm>
          <a:prstGeom prst="rect">
            <a:avLst/>
          </a:prstGeom>
        </p:spPr>
      </p:pic>
      <p:pic>
        <p:nvPicPr>
          <p:cNvPr id="74" name="Picture 7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8AEC2BD-7576-4FFA-9823-A6A1C759A92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4775331" y="9141336"/>
            <a:ext cx="10364298" cy="4872253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E4B8BADF-95DD-412B-B0FA-9F61E751CE1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6630789" y="5673819"/>
            <a:ext cx="6723324" cy="4986852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03137EB6-6B66-4BC1-AA9C-8DCE2F2EB421}"/>
              </a:ext>
            </a:extLst>
          </p:cNvPr>
          <p:cNvSpPr/>
          <p:nvPr/>
        </p:nvSpPr>
        <p:spPr>
          <a:xfrm>
            <a:off x="24628281" y="14601643"/>
            <a:ext cx="5180185" cy="963340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download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ice_velocity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fetch.ice_vel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region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regions.marie_byrd_land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spacing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1e3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extract and detrend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fit, detrend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utils.grd_trend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ice_velocity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deg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plot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fig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maps.plot_grd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(detrend,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fig_height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'plasma'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grd2cpt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coast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cbar_label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'detrended'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fig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maps.plot_grd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(fit,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fig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=fig,  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fig_height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'plasma'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grd2cpt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coast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cbar_label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'trend order: 3'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 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inset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inset_pos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'BL'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origin_shift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NZ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yshift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fig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maps.plot_grd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ice_velocity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fig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=fig,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fig_height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'plasma'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grd2cpt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coast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cbar_label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'ice velocity'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title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"Detrending a grid"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origin_shift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NZ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yshift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fig.show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44645B39-3A4C-4306-A2C0-0167EF13236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0453632" y="14314839"/>
            <a:ext cx="4746518" cy="10076444"/>
          </a:xfrm>
          <a:prstGeom prst="rect">
            <a:avLst/>
          </a:prstGeom>
        </p:spPr>
      </p:pic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1250D276-3B6F-4EEB-BC63-02878B62FAFD}"/>
              </a:ext>
            </a:extLst>
          </p:cNvPr>
          <p:cNvPicPr>
            <a:picLocks noChangeAspect="1"/>
          </p:cNvPicPr>
          <p:nvPr/>
        </p:nvPicPr>
        <p:blipFill>
          <a:blip r:embed="rId20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611022" y="25340764"/>
            <a:ext cx="1508105" cy="1508105"/>
          </a:xfrm>
          <a:prstGeom prst="rect">
            <a:avLst/>
          </a:prstGeom>
        </p:spPr>
      </p:pic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86EBB5BB-9824-4D6F-A04C-75FE91C067F1}"/>
              </a:ext>
            </a:extLst>
          </p:cNvPr>
          <p:cNvPicPr>
            <a:picLocks noChangeAspect="1"/>
          </p:cNvPicPr>
          <p:nvPr/>
        </p:nvPicPr>
        <p:blipFill>
          <a:blip r:embed="rId21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031314" y="25264536"/>
            <a:ext cx="1508105" cy="15081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18624506" y="25319889"/>
            <a:ext cx="973863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2800" b="1" dirty="0">
                <a:solidFill>
                  <a:schemeClr val="accent1"/>
                </a:solidFill>
                <a:latin typeface="Lato Black" panose="020F0A02020204030203"/>
              </a:rPr>
              <a:t>Matthew Tankersley</a:t>
            </a:r>
            <a:r>
              <a:rPr lang="en-US" sz="2800" baseline="30000" dirty="0">
                <a:solidFill>
                  <a:schemeClr val="accent1"/>
                </a:solidFill>
                <a:latin typeface="Lato Black" panose="020F0A02020204030203"/>
              </a:rPr>
              <a:t>1,2</a:t>
            </a:r>
            <a:r>
              <a:rPr lang="en-US" sz="3200" baseline="30000" dirty="0">
                <a:solidFill>
                  <a:schemeClr val="accent1"/>
                </a:solidFill>
                <a:latin typeface="Lato Black" panose="020F0A02020204030203"/>
              </a:rPr>
              <a:t> </a:t>
            </a:r>
          </a:p>
          <a:p>
            <a:pPr algn="ctr" fontAlgn="base"/>
            <a:r>
              <a:rPr lang="en-US" sz="2000" baseline="30000" dirty="0">
                <a:solidFill>
                  <a:schemeClr val="accent1"/>
                </a:solidFill>
                <a:latin typeface="Lato Black" panose="020F0A02020204030203"/>
              </a:rPr>
              <a:t>1</a:t>
            </a:r>
            <a:r>
              <a:rPr lang="en-US" sz="2000" dirty="0">
                <a:solidFill>
                  <a:schemeClr val="accent1"/>
                </a:solidFill>
                <a:latin typeface="Lato Black" panose="020F0A02020204030203"/>
              </a:rPr>
              <a:t>Antarctic Research Centre, Victoria University of Wellington, </a:t>
            </a:r>
            <a:r>
              <a:rPr lang="en-NZ" sz="2000" dirty="0">
                <a:solidFill>
                  <a:schemeClr val="accent1"/>
                </a:solidFill>
                <a:latin typeface="Lato Black" panose="020F0A02020204030203"/>
              </a:rPr>
              <a:t>NZ    </a:t>
            </a:r>
          </a:p>
          <a:p>
            <a:pPr algn="ctr" fontAlgn="base"/>
            <a:r>
              <a:rPr lang="en-NZ" sz="2000" dirty="0">
                <a:solidFill>
                  <a:schemeClr val="accent1"/>
                </a:solidFill>
                <a:latin typeface="Lato Black" panose="020F0A02020204030203"/>
              </a:rPr>
              <a:t> </a:t>
            </a:r>
            <a:r>
              <a:rPr lang="en-US" sz="2000" baseline="30000" dirty="0">
                <a:solidFill>
                  <a:schemeClr val="accent1"/>
                </a:solidFill>
                <a:latin typeface="Lato Black" panose="020F0A02020204030203"/>
              </a:rPr>
              <a:t>2</a:t>
            </a:r>
            <a:r>
              <a:rPr lang="en-US" sz="2000" dirty="0">
                <a:solidFill>
                  <a:schemeClr val="accent1"/>
                </a:solidFill>
                <a:latin typeface="Lato Black" panose="020F0A02020204030203"/>
              </a:rPr>
              <a:t>GNS Science</a:t>
            </a:r>
            <a:endParaRPr lang="en-NZ" sz="2000" dirty="0">
              <a:solidFill>
                <a:schemeClr val="accent1"/>
              </a:solidFill>
              <a:latin typeface="Lato Black" panose="020F0A02020204030203"/>
            </a:endParaRPr>
          </a:p>
          <a:p>
            <a:pPr algn="ctr" fontAlgn="base"/>
            <a:r>
              <a:rPr lang="en-NZ" sz="3200" dirty="0">
                <a:solidFill>
                  <a:schemeClr val="accent1"/>
                </a:solidFill>
                <a:latin typeface="Lato Black" panose="020F0A02020204030203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64159683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33004</TotalTime>
  <Words>895</Words>
  <Application>Microsoft Office PowerPoint</Application>
  <PresentationFormat>Custom</PresentationFormat>
  <Paragraphs>121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Calibri Light</vt:lpstr>
      <vt:lpstr>Consolas</vt:lpstr>
      <vt:lpstr>Lato</vt:lpstr>
      <vt:lpstr>Lato Black</vt:lpstr>
      <vt:lpstr>Wingdings</vt:lpstr>
      <vt:lpstr>1_Office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Tankersley</dc:creator>
  <cp:lastModifiedBy>Matthew Tankersley</cp:lastModifiedBy>
  <cp:revision>197</cp:revision>
  <dcterms:created xsi:type="dcterms:W3CDTF">2021-10-15T00:07:22Z</dcterms:created>
  <dcterms:modified xsi:type="dcterms:W3CDTF">2022-09-26T22:41:44Z</dcterms:modified>
</cp:coreProperties>
</file>

<file path=docProps/thumbnail.jpeg>
</file>